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1"/>
  </p:notesMasterIdLst>
  <p:sldIdLst>
    <p:sldId id="260" r:id="rId2"/>
    <p:sldId id="265" r:id="rId3"/>
    <p:sldId id="266" r:id="rId4"/>
    <p:sldId id="268" r:id="rId5"/>
    <p:sldId id="269" r:id="rId6"/>
    <p:sldId id="270" r:id="rId7"/>
    <p:sldId id="271" r:id="rId8"/>
    <p:sldId id="272"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E5C193-9994-4A26-BA4B-B5A6BE735231}" type="datetimeFigureOut">
              <a:rPr lang="en-US" smtClean="0"/>
              <a:pPr/>
              <a:t>27/07/2020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3B951-EFD2-4F3C-B78B-A02C61F87FA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C3B951-EFD2-4F3C-B78B-A02C61F87FA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93B6A651-9BDD-4CF4-951F-DB2AA99E07F6}" type="datetimeFigureOut">
              <a:rPr lang="en-US" smtClean="0"/>
              <a:pPr/>
              <a:t>27/07/2020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1E78403-6384-4687-933F-C1C745F0161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B6A651-9BDD-4CF4-951F-DB2AA99E07F6}"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78403-6384-4687-933F-C1C745F016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B6A651-9BDD-4CF4-951F-DB2AA99E07F6}"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78403-6384-4687-933F-C1C745F016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93B6A651-9BDD-4CF4-951F-DB2AA99E07F6}" type="datetimeFigureOut">
              <a:rPr lang="en-US" smtClean="0"/>
              <a:pPr/>
              <a:t>27/07/2020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A1E78403-6384-4687-933F-C1C745F016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93B6A651-9BDD-4CF4-951F-DB2AA99E07F6}" type="datetimeFigureOut">
              <a:rPr lang="en-US" smtClean="0"/>
              <a:pPr/>
              <a:t>27/07/2020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A1E78403-6384-4687-933F-C1C745F01615}"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93B6A651-9BDD-4CF4-951F-DB2AA99E07F6}" type="datetimeFigureOut">
              <a:rPr lang="en-US" smtClean="0"/>
              <a:pPr/>
              <a:t>27/07/2020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A1E78403-6384-4687-933F-C1C745F016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93B6A651-9BDD-4CF4-951F-DB2AA99E07F6}" type="datetimeFigureOut">
              <a:rPr lang="en-US" smtClean="0"/>
              <a:pPr/>
              <a:t>27/07/2020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1E78403-6384-4687-933F-C1C745F016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3B6A651-9BDD-4CF4-951F-DB2AA99E07F6}" type="datetimeFigureOut">
              <a:rPr lang="en-US" smtClean="0"/>
              <a:pPr/>
              <a:t>27/07/2020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E78403-6384-4687-933F-C1C745F016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93B6A651-9BDD-4CF4-951F-DB2AA99E07F6}" type="datetimeFigureOut">
              <a:rPr lang="en-US" smtClean="0"/>
              <a:pPr/>
              <a:t>27/07/2020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A1E78403-6384-4687-933F-C1C745F016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93B6A651-9BDD-4CF4-951F-DB2AA99E07F6}" type="datetimeFigureOut">
              <a:rPr lang="en-US" smtClean="0"/>
              <a:pPr/>
              <a:t>27/07/2020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1E78403-6384-4687-933F-C1C745F016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93B6A651-9BDD-4CF4-951F-DB2AA99E07F6}" type="datetimeFigureOut">
              <a:rPr lang="en-US" smtClean="0"/>
              <a:pPr/>
              <a:t>27/07/2020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1E78403-6384-4687-933F-C1C745F016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3B6A651-9BDD-4CF4-951F-DB2AA99E07F6}" type="datetimeFigureOut">
              <a:rPr lang="en-US" smtClean="0"/>
              <a:pPr/>
              <a:t>27/07/2020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1E78403-6384-4687-933F-C1C745F0161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scontent.fccu2-1.fna.fbcdn.net/v/t1.0-9/44515378_1094533857374394_6746048949360001024_n.png?_nc_cat=103&amp;_nc_sid=730e14&amp;_nc_ht=scontent.fccu2-1.fna&amp;oh=6ba1a86212f27774ce6a7b31b391731b&amp;oe=5F353423"/>
          <p:cNvPicPr>
            <a:picLocks noChangeAspect="1" noChangeArrowheads="1"/>
          </p:cNvPicPr>
          <p:nvPr/>
        </p:nvPicPr>
        <p:blipFill>
          <a:blip r:embed="rId3"/>
          <a:srcRect/>
          <a:stretch>
            <a:fillRect/>
          </a:stretch>
        </p:blipFill>
        <p:spPr bwMode="auto">
          <a:xfrm>
            <a:off x="-1524000" y="76200"/>
            <a:ext cx="11582400" cy="6934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scontent.fccu2-1.fna.fbcdn.net/v/t1.0-9/15941131_685680641593053_7740809900371509879_n.jpg?_nc_cat=111&amp;_nc_sid=9267fe&amp;_nc_ht=scontent.fccu2-1.fna&amp;oh=94147567d4405dc50d65efa019b0b243&amp;oe=5F33C3F9"/>
          <p:cNvPicPr>
            <a:picLocks noChangeAspect="1" noChangeArrowheads="1"/>
          </p:cNvPicPr>
          <p:nvPr/>
        </p:nvPicPr>
        <p:blipFill>
          <a:blip r:embed="rId2"/>
          <a:srcRect/>
          <a:stretch>
            <a:fillRect/>
          </a:stretch>
        </p:blipFill>
        <p:spPr bwMode="auto">
          <a:xfrm>
            <a:off x="0" y="0"/>
            <a:ext cx="10134600" cy="6858000"/>
          </a:xfrm>
          <a:prstGeom prst="rect">
            <a:avLst/>
          </a:prstGeom>
          <a:noFill/>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4400" b="1" dirty="0" smtClean="0"/>
              <a:t>कबीर </a:t>
            </a:r>
            <a:endParaRPr lang="en-US" sz="4400" b="1" dirty="0"/>
          </a:p>
        </p:txBody>
      </p:sp>
      <p:sp>
        <p:nvSpPr>
          <p:cNvPr id="3" name="Content Placeholder 2"/>
          <p:cNvSpPr>
            <a:spLocks noGrp="1"/>
          </p:cNvSpPr>
          <p:nvPr>
            <p:ph idx="1"/>
          </p:nvPr>
        </p:nvSpPr>
        <p:spPr>
          <a:xfrm>
            <a:off x="533400" y="1600200"/>
            <a:ext cx="7467600" cy="4873752"/>
          </a:xfrm>
        </p:spPr>
        <p:txBody>
          <a:bodyPr/>
          <a:lstStyle/>
          <a:p>
            <a:pPr>
              <a:buNone/>
            </a:pPr>
            <a:r>
              <a:rPr lang="hi-IN" b="1" dirty="0" smtClean="0"/>
              <a:t>हिन्दी -11 </a:t>
            </a:r>
          </a:p>
          <a:p>
            <a:pPr>
              <a:buNone/>
            </a:pPr>
            <a:endParaRPr lang="hi-IN" dirty="0" smtClean="0"/>
          </a:p>
          <a:p>
            <a:pPr>
              <a:buNone/>
            </a:pPr>
            <a:r>
              <a:rPr lang="hi-IN" b="1" dirty="0" smtClean="0"/>
              <a:t>द्वारा- </a:t>
            </a:r>
          </a:p>
          <a:p>
            <a:pPr>
              <a:buNone/>
            </a:pPr>
            <a:r>
              <a:rPr lang="hi-IN" b="1" dirty="0" smtClean="0"/>
              <a:t>संतोष कुमार खरवाल </a:t>
            </a:r>
          </a:p>
          <a:p>
            <a:pPr>
              <a:buNone/>
            </a:pPr>
            <a:r>
              <a:rPr lang="hi-IN" b="1" dirty="0" smtClean="0"/>
              <a:t>प्रशिक्षित स्नातक शिक्षक (हिन्दी)</a:t>
            </a:r>
          </a:p>
          <a:p>
            <a:pPr>
              <a:buNone/>
            </a:pPr>
            <a:r>
              <a:rPr lang="hi-IN" b="1" dirty="0" smtClean="0"/>
              <a:t>परमाणु ऊर्जा केन्द्रीय विद्यालय-2</a:t>
            </a:r>
          </a:p>
          <a:p>
            <a:pPr>
              <a:buNone/>
            </a:pPr>
            <a:r>
              <a:rPr lang="hi-IN" b="1" dirty="0" smtClean="0"/>
              <a:t>जादुगोड़ा</a:t>
            </a:r>
          </a:p>
          <a:p>
            <a:pPr>
              <a:buNone/>
            </a:pPr>
            <a:endParaRPr lang="en-US"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lumMod val="75000"/>
                <a:lumOff val="25000"/>
              </a:schemeClr>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398587"/>
          </a:xfrm>
        </p:spPr>
        <p:txBody>
          <a:bodyPr>
            <a:normAutofit/>
          </a:bodyPr>
          <a:lstStyle/>
          <a:p>
            <a:pPr algn="ctr"/>
            <a:r>
              <a:rPr lang="hi-IN" sz="4000" dirty="0" smtClean="0"/>
              <a:t> कबीर </a:t>
            </a:r>
            <a:br>
              <a:rPr lang="hi-IN" sz="4000" dirty="0" smtClean="0"/>
            </a:br>
            <a:r>
              <a:rPr lang="hi-IN" sz="4000" dirty="0" smtClean="0"/>
              <a:t>कवि परिचय </a:t>
            </a:r>
            <a:endParaRPr lang="en-US" sz="4000" dirty="0"/>
          </a:p>
        </p:txBody>
      </p:sp>
      <p:sp>
        <p:nvSpPr>
          <p:cNvPr id="5" name="Content Placeholder 4"/>
          <p:cNvSpPr>
            <a:spLocks noGrp="1"/>
          </p:cNvSpPr>
          <p:nvPr>
            <p:ph idx="4294967295"/>
          </p:nvPr>
        </p:nvSpPr>
        <p:spPr>
          <a:xfrm>
            <a:off x="0" y="1882775"/>
            <a:ext cx="8229600" cy="4572000"/>
          </a:xfrm>
        </p:spPr>
        <p:txBody>
          <a:bodyPr>
            <a:normAutofit/>
          </a:bodyPr>
          <a:lstStyle/>
          <a:p>
            <a:r>
              <a:rPr lang="hi-IN" sz="2400" dirty="0" smtClean="0"/>
              <a:t>जन्म-1398 वाराणसी मृत्यु 1518 मगहर </a:t>
            </a:r>
          </a:p>
          <a:p>
            <a:r>
              <a:rPr lang="hi-IN" sz="2400" dirty="0" smtClean="0"/>
              <a:t>नीरू और नीमा नामक जुलाहा-दंपत्ति ने पाला-पोसा। </a:t>
            </a:r>
          </a:p>
          <a:p>
            <a:r>
              <a:rPr lang="hi-IN" sz="2400" dirty="0" smtClean="0"/>
              <a:t>पढे-लिखे न होने पर भी कबीर का ज्ञान और अनुभव अपार था। </a:t>
            </a:r>
          </a:p>
          <a:p>
            <a:r>
              <a:rPr lang="hi-IN" sz="2400" dirty="0" smtClean="0"/>
              <a:t>उन्होंने समाज में व्याप्त अंधविश्वास और धार्मिक आडंबरों का विरोध किया और उनपर तीखा प्रहार किया। </a:t>
            </a:r>
          </a:p>
          <a:p>
            <a:r>
              <a:rPr lang="hi-IN" sz="2400" dirty="0" smtClean="0"/>
              <a:t>उनके अनुसार प्रेमपूर्ण भक्ति से ईश्वर को प्राप्त किया जा सकता है। </a:t>
            </a:r>
          </a:p>
          <a:p>
            <a:r>
              <a:rPr lang="hi-IN" sz="2400" dirty="0" smtClean="0"/>
              <a:t>कबीर ने पद लिखे नहीं हैं, गाये हैं। उनकी शिष्य-परंपरा में कबीर की रचनाएँ मौखिक रूप में जीवित रहीं। </a:t>
            </a:r>
          </a:p>
          <a:p>
            <a:r>
              <a:rPr lang="hi-IN" sz="2400" dirty="0" smtClean="0"/>
              <a:t>उनका एकमात्र संग्रह ‘बीजक’ नाम से प्राप्त होता है।</a:t>
            </a:r>
            <a:endParaRPr lang="en-US" sz="2400" dirty="0"/>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lumMod val="75000"/>
                <a:lumOff val="25000"/>
              </a:schemeClr>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 </a:t>
            </a:r>
            <a:r>
              <a:rPr lang="hi-IN" sz="3200" dirty="0" smtClean="0"/>
              <a:t>पद-1 </a:t>
            </a:r>
            <a:endParaRPr lang="en-US" dirty="0"/>
          </a:p>
        </p:txBody>
      </p:sp>
      <p:sp>
        <p:nvSpPr>
          <p:cNvPr id="5" name="Content Placeholder 4"/>
          <p:cNvSpPr>
            <a:spLocks noGrp="1"/>
          </p:cNvSpPr>
          <p:nvPr>
            <p:ph idx="4294967295"/>
          </p:nvPr>
        </p:nvSpPr>
        <p:spPr>
          <a:xfrm>
            <a:off x="0" y="1882775"/>
            <a:ext cx="8229600" cy="4572000"/>
          </a:xfrm>
        </p:spPr>
        <p:txBody>
          <a:bodyPr>
            <a:normAutofit/>
          </a:bodyPr>
          <a:lstStyle/>
          <a:p>
            <a:pPr algn="just"/>
            <a:r>
              <a:rPr lang="hi-IN" sz="2400" dirty="0" smtClean="0"/>
              <a:t>हम तौ एक एक करि जाना। </a:t>
            </a:r>
          </a:p>
          <a:p>
            <a:pPr algn="just"/>
            <a:r>
              <a:rPr lang="hi-IN" sz="2400" dirty="0" smtClean="0"/>
              <a:t>दोई कहैं तिनहीं कौं दोजग जिन नाहिन पहिचानां ॥</a:t>
            </a:r>
          </a:p>
          <a:p>
            <a:pPr algn="just"/>
            <a:r>
              <a:rPr lang="hi-IN" sz="2400" dirty="0" smtClean="0"/>
              <a:t>एकै पवन एक ही पानी एकै जोति समांनां॥ </a:t>
            </a:r>
          </a:p>
          <a:p>
            <a:pPr algn="just"/>
            <a:r>
              <a:rPr lang="hi-IN" sz="2400" dirty="0" smtClean="0"/>
              <a:t>एकै खाक गढ़े सब भांड़े एकै कोहरा सांनां॥ </a:t>
            </a:r>
          </a:p>
          <a:p>
            <a:pPr algn="just"/>
            <a:r>
              <a:rPr lang="hi-IN" sz="2400" dirty="0" smtClean="0"/>
              <a:t>जैसे ढ़ी काष्ट ही काटै अगिनि न काटै कोई॥ </a:t>
            </a:r>
          </a:p>
          <a:p>
            <a:pPr algn="just"/>
            <a:r>
              <a:rPr lang="hi-IN" sz="2400" dirty="0" smtClean="0"/>
              <a:t>सब घटि अंतरि तूँही व्यापक धरै सरूपै सोई॥ </a:t>
            </a:r>
          </a:p>
          <a:p>
            <a:pPr algn="just"/>
            <a:r>
              <a:rPr lang="hi-IN" sz="2400" dirty="0" smtClean="0"/>
              <a:t>माया देखि के जगत लुभांनां काहे रे नर गरबांनां ॥ </a:t>
            </a:r>
          </a:p>
          <a:p>
            <a:pPr algn="just"/>
            <a:r>
              <a:rPr lang="hi-IN" sz="2400" dirty="0" smtClean="0"/>
              <a:t>निरभै भया कछू नहिं ब्यापै कहै कबीर दिवांनां॥ </a:t>
            </a:r>
            <a:endParaRPr lang="en-US" sz="2400" dirty="0"/>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पाठ सार </a:t>
            </a:r>
            <a:endParaRPr lang="en-US" dirty="0"/>
          </a:p>
        </p:txBody>
      </p:sp>
      <p:sp>
        <p:nvSpPr>
          <p:cNvPr id="3" name="Content Placeholder 2"/>
          <p:cNvSpPr>
            <a:spLocks noGrp="1"/>
          </p:cNvSpPr>
          <p:nvPr>
            <p:ph idx="1"/>
          </p:nvPr>
        </p:nvSpPr>
        <p:spPr/>
        <p:txBody>
          <a:bodyPr>
            <a:normAutofit fontScale="92500"/>
          </a:bodyPr>
          <a:lstStyle/>
          <a:p>
            <a:r>
              <a:rPr lang="hi-IN" dirty="0" smtClean="0"/>
              <a:t>कबीर कहते हैं कि परमात्मा एक है।जो लोग संसार और परमात्मा को भिन्न मानते हैं,वे अज्ञानी हैं। इस सृष्टि में एक ही जल है,एक ही हवा है और एक ही ज्योति से संसार आलोकित है। इस संसार के निर्माता एक है। जैसे बढ़ई लकड़ी को काट सकता है, उसमें निहित अग्नि को नहीं काट सकता ,उसी प्रकार समस्त संसार में एक ही परमात्मा का निवास है। कबीर माया में लिप्त मनुष्य को चेतावनी देते हैं। उनके अनुसार माया के बंधन से अलग रहकर ही निर्भय रहा जा सकता है। </a:t>
            </a:r>
            <a:endParaRPr lang="en-US" dirty="0"/>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विशेष </a:t>
            </a:r>
            <a:endParaRPr lang="en-US" dirty="0"/>
          </a:p>
        </p:txBody>
      </p:sp>
      <p:sp>
        <p:nvSpPr>
          <p:cNvPr id="3" name="Content Placeholder 2"/>
          <p:cNvSpPr>
            <a:spLocks noGrp="1"/>
          </p:cNvSpPr>
          <p:nvPr>
            <p:ph idx="1"/>
          </p:nvPr>
        </p:nvSpPr>
        <p:spPr/>
        <p:txBody>
          <a:bodyPr/>
          <a:lstStyle/>
          <a:p>
            <a:r>
              <a:rPr lang="hi-IN" dirty="0" smtClean="0"/>
              <a:t>ब्रह्म की एकता और उसी से जगत के सृजन का विचार सबलता से व्यक्त हुआ है। </a:t>
            </a:r>
          </a:p>
          <a:p>
            <a:r>
              <a:rPr lang="hi-IN" dirty="0" smtClean="0"/>
              <a:t>माया-मोह और गर्व की व्यर्थता पर प्रकाश डाला  गया है। </a:t>
            </a:r>
          </a:p>
          <a:p>
            <a:r>
              <a:rPr lang="hi-IN" dirty="0" smtClean="0"/>
              <a:t>अनुप्रास,यमक,रूपकातिशयोक्ति अलंकारों का सुंदर प्रयोग है। </a:t>
            </a:r>
          </a:p>
          <a:p>
            <a:r>
              <a:rPr lang="hi-IN" dirty="0" smtClean="0"/>
              <a:t>पद गेय है।</a:t>
            </a:r>
          </a:p>
          <a:p>
            <a:r>
              <a:rPr lang="hi-IN" dirty="0" smtClean="0"/>
              <a:t>सम्बोधन शैली है।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शब्दार्थ </a:t>
            </a:r>
            <a:endParaRPr lang="en-US" dirty="0"/>
          </a:p>
        </p:txBody>
      </p:sp>
      <p:sp>
        <p:nvSpPr>
          <p:cNvPr id="3" name="Content Placeholder 2"/>
          <p:cNvSpPr>
            <a:spLocks noGrp="1"/>
          </p:cNvSpPr>
          <p:nvPr>
            <p:ph idx="1"/>
          </p:nvPr>
        </p:nvSpPr>
        <p:spPr/>
        <p:txBody>
          <a:bodyPr/>
          <a:lstStyle/>
          <a:p>
            <a:r>
              <a:rPr lang="hi-IN" dirty="0" smtClean="0"/>
              <a:t>एक –परमात्मा,एक, दोई – दो, नहीं, रचे,बनाए, भांड़े- बर्तन,  काष्ट-लकड़ी, </a:t>
            </a:r>
          </a:p>
          <a:p>
            <a:r>
              <a:rPr lang="hi-IN" dirty="0" smtClean="0"/>
              <a:t>घड़ा,हृदय, दोजग- नरक, समांनां- व्याप्त,</a:t>
            </a:r>
          </a:p>
          <a:p>
            <a:r>
              <a:rPr lang="hi-IN" dirty="0" smtClean="0"/>
              <a:t>खाक-मिट्टी, कोंहरा- कुम्हार,सांनां –एक साथ मिलाकर, बाढी- बढ़ई , अंतरि- भीतर, </a:t>
            </a:r>
          </a:p>
          <a:p>
            <a:r>
              <a:rPr lang="hi-IN" dirty="0" smtClean="0"/>
              <a:t>स्वरूप, गरबांनां –गर्व करना, निरभै भया- निडर हुआ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4.bp.blogspot.com/-jYryuvepThc/Ua8hNdoMGkI/AAAAAAAAAB8/UssXYKBxvKA/s320/image_1362049561077925.jpg"/>
          <p:cNvPicPr>
            <a:picLocks noChangeAspect="1" noChangeArrowheads="1"/>
          </p:cNvPicPr>
          <p:nvPr/>
        </p:nvPicPr>
        <p:blipFill>
          <a:blip r:embed="rId2"/>
          <a:srcRect/>
          <a:stretch>
            <a:fillRect/>
          </a:stretch>
        </p:blipFill>
        <p:spPr bwMode="auto">
          <a:xfrm>
            <a:off x="0" y="0"/>
            <a:ext cx="9144000" cy="69342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133</TotalTime>
  <Words>383</Words>
  <Application>Microsoft Office PowerPoint</Application>
  <PresentationFormat>On-screen Show (4:3)</PresentationFormat>
  <Paragraphs>39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Verve</vt:lpstr>
      <vt:lpstr>Slide 1</vt:lpstr>
      <vt:lpstr>Slide 2</vt:lpstr>
      <vt:lpstr>कबीर </vt:lpstr>
      <vt:lpstr> कबीर  कवि परिचय </vt:lpstr>
      <vt:lpstr> पद-1 </vt:lpstr>
      <vt:lpstr>पाठ सार </vt:lpstr>
      <vt:lpstr>विशेष </vt:lpstr>
      <vt:lpstr>शब्दार्थ </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कबीर</dc:title>
  <dc:creator>home</dc:creator>
  <cp:lastModifiedBy>home</cp:lastModifiedBy>
  <cp:revision>26</cp:revision>
  <dcterms:created xsi:type="dcterms:W3CDTF">2020-07-16T09:23:45Z</dcterms:created>
  <dcterms:modified xsi:type="dcterms:W3CDTF">2020-07-27T07:12:20Z</dcterms:modified>
</cp:coreProperties>
</file>